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85" r:id="rId3"/>
    <p:sldId id="281" r:id="rId4"/>
    <p:sldId id="270" r:id="rId5"/>
    <p:sldId id="273" r:id="rId6"/>
    <p:sldId id="287" r:id="rId7"/>
    <p:sldId id="274" r:id="rId8"/>
    <p:sldId id="282" r:id="rId9"/>
    <p:sldId id="277" r:id="rId10"/>
    <p:sldId id="276" r:id="rId11"/>
    <p:sldId id="275" r:id="rId12"/>
    <p:sldId id="279" r:id="rId13"/>
    <p:sldId id="284" r:id="rId14"/>
    <p:sldId id="271" r:id="rId15"/>
    <p:sldId id="286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D221D6DE-2B2C-4F5F-8121-65A97452453A}">
          <p14:sldIdLst>
            <p14:sldId id="269"/>
            <p14:sldId id="285"/>
            <p14:sldId id="281"/>
            <p14:sldId id="270"/>
            <p14:sldId id="273"/>
            <p14:sldId id="287"/>
            <p14:sldId id="274"/>
            <p14:sldId id="282"/>
            <p14:sldId id="277"/>
            <p14:sldId id="276"/>
            <p14:sldId id="275"/>
            <p14:sldId id="279"/>
            <p14:sldId id="284"/>
            <p14:sldId id="271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tmeier, Rebekka" initials="TR" lastIdx="3" clrIdx="0">
    <p:extLst>
      <p:ext uri="{19B8F6BF-5375-455C-9EA6-DF929625EA0E}">
        <p15:presenceInfo xmlns:p15="http://schemas.microsoft.com/office/powerpoint/2012/main" userId="Tegtmeier, Rebek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FBD"/>
    <a:srgbClr val="D20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7" autoAdjust="0"/>
    <p:restoredTop sz="86051" autoAdjust="0"/>
  </p:normalViewPr>
  <p:slideViewPr>
    <p:cSldViewPr snapToGrid="0">
      <p:cViewPr varScale="1">
        <p:scale>
          <a:sx n="88" d="100"/>
          <a:sy n="88" d="100"/>
        </p:scale>
        <p:origin x="31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4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73B30-5355-4677-B8E1-5230D9F8D292}" type="datetimeFigureOut">
              <a:rPr lang="de-DE" smtClean="0"/>
              <a:t>22.07.2024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AC5A7-D39F-470E-B44A-53B9829EB0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18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S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:a16="http://schemas.microsoft.com/office/drawing/2014/main" id="{2B128BA7-D0A6-4E7B-8094-F7E0857EE239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-26897" y="3173"/>
            <a:ext cx="12218895" cy="993775"/>
          </a:xfrm>
          <a:prstGeom prst="flowChartManualInput">
            <a:avLst/>
          </a:prstGeom>
          <a:solidFill>
            <a:srgbClr val="D0CF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84A05E44-343A-423B-8510-4AAFD3A859C2}"/>
              </a:ext>
            </a:extLst>
          </p:cNvPr>
          <p:cNvSpPr>
            <a:spLocks noChangeArrowheads="1"/>
          </p:cNvSpPr>
          <p:nvPr userDrawn="1"/>
        </p:nvSpPr>
        <p:spPr bwMode="auto">
          <a:xfrm rot="-10800000" flipH="1" flipV="1">
            <a:off x="0" y="5988050"/>
            <a:ext cx="12218894" cy="869950"/>
          </a:xfrm>
          <a:prstGeom prst="flowChartManualInput">
            <a:avLst/>
          </a:prstGeom>
          <a:solidFill>
            <a:srgbClr val="D0CF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7F2C9D-2AAF-45E5-A7C4-9323272429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95365" y="2790091"/>
            <a:ext cx="6454588" cy="855605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rgbClr val="D2031D"/>
                </a:solidFill>
              </a:defRPr>
            </a:lvl1pPr>
          </a:lstStyle>
          <a:p>
            <a:r>
              <a:rPr kumimoji="0" lang="de-DE" sz="4400" b="1" i="0" u="none" strike="noStrike" kern="1200" cap="none" spc="0" normalizeH="0" baseline="0" noProof="0" dirty="0">
                <a:ln>
                  <a:noFill/>
                </a:ln>
                <a:solidFill>
                  <a:srgbClr val="D2031D"/>
                </a:solidFill>
                <a:effectLst/>
                <a:uLnTx/>
                <a:uFillTx/>
                <a:latin typeface="Source Sans Pro"/>
                <a:ea typeface="+mj-ea"/>
                <a:cs typeface="+mj-cs"/>
              </a:rPr>
              <a:t>HERZLICH WILLKOMMEN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5D4167-7567-4C37-A94E-68109731E6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95365" y="4391696"/>
            <a:ext cx="6454588" cy="960231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Manu Mustermensch</a:t>
            </a:r>
          </a:p>
          <a:p>
            <a:r>
              <a:rPr lang="de-DE" dirty="0"/>
              <a:t>Starthaus Bremen und Bremerhaven</a:t>
            </a: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E4C18F-447F-459E-8077-2FDECD0292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18230" y="5500565"/>
            <a:ext cx="1143000" cy="365125"/>
          </a:xfrm>
        </p:spPr>
        <p:txBody>
          <a:bodyPr/>
          <a:lstStyle>
            <a:lvl1pPr algn="ctr">
              <a:defRPr/>
            </a:lvl1pPr>
          </a:lstStyle>
          <a:p>
            <a:fld id="{15AE694D-AD97-4B20-8495-AF05490024F0}" type="datetime1">
              <a:rPr lang="de-DE" smtClean="0"/>
              <a:t>22.07.2024</a:t>
            </a:fld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C7928A-F12E-4498-99E9-BD481CFB7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4D21-AA0F-4CCB-8A84-3CAD4A6F027B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7" y="6245245"/>
            <a:ext cx="2465297" cy="543305"/>
          </a:xfrm>
          <a:prstGeom prst="rect">
            <a:avLst/>
          </a:prstGeom>
        </p:spPr>
      </p:pic>
      <p:sp>
        <p:nvSpPr>
          <p:cNvPr id="13" name="Text Box 3"/>
          <p:cNvSpPr txBox="1">
            <a:spLocks noChangeArrowheads="1"/>
          </p:cNvSpPr>
          <p:nvPr userDrawn="1"/>
        </p:nvSpPr>
        <p:spPr bwMode="auto">
          <a:xfrm>
            <a:off x="4073463" y="6406588"/>
            <a:ext cx="932291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ource Sans Pro" panose="020B0503030403020204" pitchFamily="34" charset="0"/>
                <a:cs typeface="Arial" pitchFamily="34" charset="0"/>
              </a:rPr>
              <a:t>gefördert durch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ource Sans Pro" panose="020B0503030403020204" pitchFamily="34" charset="0"/>
              <a:cs typeface="Arial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754" y="6187919"/>
            <a:ext cx="2795022" cy="633985"/>
          </a:xfrm>
          <a:prstGeom prst="rect">
            <a:avLst/>
          </a:prstGeom>
        </p:spPr>
      </p:pic>
      <p:sp>
        <p:nvSpPr>
          <p:cNvPr id="16" name="Inhaltsplatzhalter 15"/>
          <p:cNvSpPr>
            <a:spLocks noGrp="1"/>
          </p:cNvSpPr>
          <p:nvPr>
            <p:ph sz="quarter" idx="14"/>
          </p:nvPr>
        </p:nvSpPr>
        <p:spPr>
          <a:xfrm>
            <a:off x="0" y="867992"/>
            <a:ext cx="5240740" cy="53772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77" y="778584"/>
            <a:ext cx="4267209" cy="177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9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_S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1F8C11-C33C-4F92-AD82-C6944A7D5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3556"/>
            <a:ext cx="10515600" cy="10937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9BBDF5-302D-443E-9361-AC0F0B186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E5617A-4DD0-49BF-8BFE-A2B3BECA0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AF14FB-1FBA-4CDF-A83D-655E04FA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BF5E07-7102-4674-9259-3752427B1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4D21-AA0F-4CCB-8A84-3CAD4A6F02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34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titel_S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D3752-2C02-4C78-BE20-967BF99A3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D2412E-EAAA-4E91-90C9-0C687299F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7127DF-0B12-4E2C-AD2D-BBF0F7F5F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B269-F8D9-4DD2-93D7-7F390F9C36F2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0FECE5-E43B-4536-A254-5A883DC8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85D731-25B1-41F0-B027-399BD54CC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4D21-AA0F-4CCB-8A84-3CAD4A6F02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_S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AC4DE-D11F-44C4-8822-701803FCF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6800"/>
            <a:ext cx="10515600" cy="1046816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CDAEF8-E561-405B-A18E-1F00B34CB5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10153"/>
            <a:ext cx="5181600" cy="406680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9C78ED-F70D-408B-8018-172E37825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10153"/>
            <a:ext cx="5181600" cy="406680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2E8D32-89D6-441D-BCD2-9FAF6CBBC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6794-C211-42B1-87B2-481A4ADCBEEB}" type="datetime1">
              <a:rPr lang="de-DE" smtClean="0"/>
              <a:t>22.07.2024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AD038B-EA39-47E5-B869-21B85FADB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CF6252-8097-4FD0-B046-C809AA97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4D21-AA0F-4CCB-8A84-3CAD4A6F02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08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_S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C98E5-8C6B-4F2A-9D3D-E62900F77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9908"/>
            <a:ext cx="3932237" cy="103749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6E5CED-60EA-454C-85AC-04F6C635E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64E09DD-3DCE-40F8-B5A7-AE577DC66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DC1490-EB2E-4BF0-815C-ECE4E32B8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3060-D7E6-4E06-B7EB-C8F11E67EAB5}" type="datetime1">
              <a:rPr lang="de-DE" smtClean="0"/>
              <a:t>22.07.2024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7997AB-CEB0-4876-A8C9-BDA9FEE0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48F8CF-C0CE-4545-A0D6-570EE5C61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4D21-AA0F-4CCB-8A84-3CAD4A6F02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11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chlussfolie_S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D3752-2C02-4C78-BE20-967BF99A34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9"/>
            <a:ext cx="10515600" cy="17840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D2412E-EAAA-4E91-90C9-0C687299F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48419"/>
            <a:ext cx="10515600" cy="2541232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84A05E44-343A-423B-8510-4AAFD3A859C2}"/>
              </a:ext>
            </a:extLst>
          </p:cNvPr>
          <p:cNvSpPr>
            <a:spLocks noChangeArrowheads="1"/>
          </p:cNvSpPr>
          <p:nvPr userDrawn="1"/>
        </p:nvSpPr>
        <p:spPr bwMode="auto">
          <a:xfrm rot="-10800000" flipH="1" flipV="1">
            <a:off x="0" y="5988050"/>
            <a:ext cx="12218894" cy="869950"/>
          </a:xfrm>
          <a:prstGeom prst="flowChartManualInput">
            <a:avLst/>
          </a:prstGeom>
          <a:solidFill>
            <a:srgbClr val="D0CF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7127DF-0B12-4E2C-AD2D-BBF0F7F5F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B269-F8D9-4DD2-93D7-7F390F9C36F2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0FECE5-E43B-4536-A254-5A883DC8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9057" y="6044210"/>
            <a:ext cx="751481" cy="751481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 userDrawn="1"/>
        </p:nvSpPr>
        <p:spPr bwMode="auto">
          <a:xfrm>
            <a:off x="10374922" y="6296749"/>
            <a:ext cx="984739" cy="2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ource Sans Pro" panose="020B0503030403020204" pitchFamily="34" charset="0"/>
                <a:cs typeface="Arial" pitchFamily="34" charset="0"/>
              </a:rPr>
              <a:t>Ein Segment der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ource Sans Pro" panose="020B0503030403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53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:a16="http://schemas.microsoft.com/office/drawing/2014/main" id="{E5CAF8C1-7ED9-4CB7-B98B-4DE6894994C6}"/>
              </a:ext>
            </a:extLst>
          </p:cNvPr>
          <p:cNvSpPr>
            <a:spLocks noChangeArrowheads="1"/>
          </p:cNvSpPr>
          <p:nvPr userDrawn="1"/>
        </p:nvSpPr>
        <p:spPr bwMode="auto">
          <a:xfrm flipH="1" flipV="1">
            <a:off x="-2" y="-1"/>
            <a:ext cx="12218892" cy="993600"/>
          </a:xfrm>
          <a:prstGeom prst="flowChartManualInput">
            <a:avLst/>
          </a:prstGeom>
          <a:solidFill>
            <a:srgbClr val="D0CF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>
              <a:solidFill>
                <a:srgbClr val="D0CFBD"/>
              </a:solidFill>
            </a:endParaRP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B3923D10-1F36-44B1-81D4-11755047F329}"/>
              </a:ext>
            </a:extLst>
          </p:cNvPr>
          <p:cNvSpPr>
            <a:spLocks noChangeArrowheads="1"/>
          </p:cNvSpPr>
          <p:nvPr userDrawn="1"/>
        </p:nvSpPr>
        <p:spPr bwMode="auto">
          <a:xfrm rot="-10800000" flipH="1" flipV="1">
            <a:off x="0" y="6205630"/>
            <a:ext cx="12218894" cy="652370"/>
          </a:xfrm>
          <a:prstGeom prst="flowChartManualInput">
            <a:avLst/>
          </a:prstGeom>
          <a:solidFill>
            <a:srgbClr val="D0CF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C4B703-BD1F-41FB-A4F9-2E49841E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1821"/>
            <a:ext cx="10515600" cy="10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9348BD-BAE4-4641-B38D-772102C41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50141"/>
            <a:ext cx="10515600" cy="3818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324EEC-2A24-4FFF-AE7E-E88CAF14D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ource Sans Pro"/>
              </a:defRPr>
            </a:lvl1pPr>
          </a:lstStyle>
          <a:p>
            <a:fld id="{79B2D633-BB34-472F-8A7B-94A5EBEABC38}" type="datetime1">
              <a:rPr lang="de-DE" smtClean="0"/>
              <a:pPr/>
              <a:t>22.07.2024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78544B-AFE3-4C49-A313-66767CC5F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Source Sans Pro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80CD00-0251-4BD3-86B3-934BB683B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1434" y="6356350"/>
            <a:ext cx="54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Source Sans Pro"/>
              </a:defRPr>
            </a:lvl1pPr>
          </a:lstStyle>
          <a:p>
            <a:fld id="{3ADF4D21-AA0F-4CCB-8A84-3CAD4A6F027B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32" y="-152154"/>
            <a:ext cx="3229975" cy="134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3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6" r:id="rId5"/>
    <p:sldLayoutId id="2147483661" r:id="rId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D2031D"/>
          </a:solidFill>
          <a:latin typeface="Source Sans Pro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2031D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Source Sans Pro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031D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Source Sans Pro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031D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ource Sans Pro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031D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ource Sans Pro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031D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ource Sans Pro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29754" y="2790091"/>
            <a:ext cx="4824046" cy="855605"/>
          </a:xfrm>
        </p:spPr>
        <p:txBody>
          <a:bodyPr/>
          <a:lstStyle/>
          <a:p>
            <a:r>
              <a:rPr lang="de-DE" dirty="0"/>
              <a:t>Pitch Deck Template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529754" y="3875881"/>
            <a:ext cx="4607170" cy="96023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Pitch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pre-selection</a:t>
            </a:r>
            <a:r>
              <a:rPr lang="de-DE" dirty="0"/>
              <a:t> </a:t>
            </a:r>
            <a:r>
              <a:rPr lang="de-DE" dirty="0" err="1"/>
              <a:t>for</a:t>
            </a:r>
            <a:endParaRPr lang="de-DE" dirty="0"/>
          </a:p>
          <a:p>
            <a:pPr>
              <a:lnSpc>
                <a:spcPct val="150000"/>
              </a:lnSpc>
            </a:pPr>
            <a:r>
              <a:rPr lang="de-DE" dirty="0"/>
              <a:t>Startup Funding Bremen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94D-AD97-4B20-8495-AF05490024F0}" type="datetime1">
              <a:rPr lang="de-DE" smtClean="0"/>
              <a:t>22.07.2024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9000"/>
            <a:ext cx="5939263" cy="3960000"/>
          </a:xfrm>
        </p:spPr>
      </p:pic>
    </p:spTree>
    <p:extLst>
      <p:ext uri="{BB962C8B-B14F-4D97-AF65-F5344CB8AC3E}">
        <p14:creationId xmlns:p14="http://schemas.microsoft.com/office/powerpoint/2010/main" val="20030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5E9CB-752C-416D-886F-67539CEC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Market Share &amp; </a:t>
            </a:r>
            <a:r>
              <a:rPr lang="de-DE" dirty="0" err="1"/>
              <a:t>growth</a:t>
            </a:r>
            <a:r>
              <a:rPr lang="de-DE" dirty="0"/>
              <a:t> / potential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B30721-883B-4A0B-A1F0-AD5739CAA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Define your market growth with the TAM, SAM, SOM Model </a:t>
            </a:r>
          </a:p>
          <a:p>
            <a:r>
              <a:rPr lang="en-GB" i="1" dirty="0"/>
              <a:t>Explain which market you target and how many customers you can reach </a:t>
            </a:r>
          </a:p>
          <a:p>
            <a:r>
              <a:rPr lang="en-GB" i="1" dirty="0"/>
              <a:t>Define how this influences your turnover growth and your market share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63D584-8F25-4A8E-9251-8EFF9A098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594446-F8EF-4C5C-A175-BB632E01B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810737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67451F-7581-4A51-818F-5F4B4132F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Competitors</a:t>
            </a:r>
            <a:r>
              <a:rPr lang="de-DE" dirty="0"/>
              <a:t> &amp; Core USP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D8EF0D-3294-4C01-B76B-06F6C9348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Please show your core competitors </a:t>
            </a:r>
          </a:p>
          <a:p>
            <a:r>
              <a:rPr lang="en-GB" i="1" dirty="0"/>
              <a:t>Name potential substitutes </a:t>
            </a:r>
          </a:p>
          <a:p>
            <a:r>
              <a:rPr lang="en-GB" i="1" dirty="0"/>
              <a:t>Show how you differentiate yourself from your competitors </a:t>
            </a:r>
          </a:p>
          <a:p>
            <a:r>
              <a:rPr lang="en-GB" i="1" dirty="0"/>
              <a:t>Name your core Unique Selling Point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799F9-D2B2-48F9-A612-B47638ED0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E3BB6E-465B-407A-9A53-72F921EB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17300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86AEF-3DF5-4BE7-869F-77A44F4D8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Roadmap: </a:t>
            </a:r>
            <a:r>
              <a:rPr lang="de-DE" dirty="0" err="1"/>
              <a:t>successes</a:t>
            </a:r>
            <a:r>
              <a:rPr lang="de-DE" dirty="0"/>
              <a:t> so </a:t>
            </a:r>
            <a:r>
              <a:rPr lang="de-DE" dirty="0" err="1"/>
              <a:t>far</a:t>
            </a:r>
            <a:r>
              <a:rPr lang="de-DE" dirty="0"/>
              <a:t> and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steps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954058-73C0-4F02-849D-9DDC9436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Show your expected progress on a </a:t>
            </a:r>
            <a:r>
              <a:rPr lang="en-GB" b="1" i="1" dirty="0"/>
              <a:t>graphic</a:t>
            </a:r>
            <a:r>
              <a:rPr lang="en-GB" i="1" dirty="0"/>
              <a:t> timeline </a:t>
            </a:r>
          </a:p>
          <a:p>
            <a:r>
              <a:rPr lang="en-GB" i="1" dirty="0"/>
              <a:t>Show your past milestones</a:t>
            </a:r>
          </a:p>
          <a:p>
            <a:r>
              <a:rPr lang="en-GB" i="1" dirty="0"/>
              <a:t>Display your future plans </a:t>
            </a:r>
          </a:p>
          <a:p>
            <a:r>
              <a:rPr lang="en-GB" i="1" dirty="0"/>
              <a:t>Name pilot customers/ projects, MVP tests etc.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DD99F1-8FE5-487C-B2EC-3EE6ECA8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C447D4-2AEE-43AE-B6C0-009CB645C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3704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630D0-4820-40D5-BFDC-6C4EB45D9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Usage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funding</a:t>
            </a:r>
            <a:r>
              <a:rPr lang="de-DE" dirty="0"/>
              <a:t> &amp; </a:t>
            </a:r>
            <a:r>
              <a:rPr lang="de-DE" dirty="0" err="1"/>
              <a:t>milestones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E5EC68-A543-4322-AAE3-4854B84B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i="1" dirty="0"/>
              <a:t>Show </a:t>
            </a:r>
            <a:r>
              <a:rPr lang="de-DE" i="1" dirty="0" err="1"/>
              <a:t>which</a:t>
            </a:r>
            <a:r>
              <a:rPr lang="de-DE" i="1" dirty="0"/>
              <a:t> </a:t>
            </a:r>
            <a:r>
              <a:rPr lang="de-DE" i="1" dirty="0" err="1"/>
              <a:t>milestones</a:t>
            </a:r>
            <a:r>
              <a:rPr lang="de-DE" i="1" dirty="0"/>
              <a:t> will </a:t>
            </a:r>
            <a:r>
              <a:rPr lang="de-DE" i="1" dirty="0" err="1"/>
              <a:t>be</a:t>
            </a:r>
            <a:r>
              <a:rPr lang="de-DE" i="1" dirty="0"/>
              <a:t> </a:t>
            </a:r>
            <a:r>
              <a:rPr lang="de-DE" i="1" dirty="0" err="1"/>
              <a:t>reached</a:t>
            </a:r>
            <a:r>
              <a:rPr lang="de-DE" i="1" dirty="0"/>
              <a:t> </a:t>
            </a:r>
            <a:r>
              <a:rPr lang="de-DE" i="1" dirty="0" err="1"/>
              <a:t>during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project</a:t>
            </a:r>
            <a:r>
              <a:rPr lang="de-DE" i="1" dirty="0"/>
              <a:t> </a:t>
            </a:r>
            <a:r>
              <a:rPr lang="de-DE" i="1" dirty="0" err="1"/>
              <a:t>funding</a:t>
            </a:r>
            <a:r>
              <a:rPr lang="de-DE" i="1" dirty="0"/>
              <a:t> </a:t>
            </a:r>
            <a:r>
              <a:rPr lang="de-DE" i="1" dirty="0" err="1"/>
              <a:t>phase</a:t>
            </a:r>
            <a:endParaRPr lang="de-DE" i="1" dirty="0"/>
          </a:p>
          <a:p>
            <a:r>
              <a:rPr lang="de-DE" i="1" dirty="0" err="1"/>
              <a:t>Integrate</a:t>
            </a:r>
            <a:r>
              <a:rPr lang="de-DE" i="1" dirty="0"/>
              <a:t> also </a:t>
            </a:r>
            <a:r>
              <a:rPr lang="de-DE" i="1" dirty="0" err="1"/>
              <a:t>future</a:t>
            </a:r>
            <a:r>
              <a:rPr lang="de-DE" i="1" dirty="0"/>
              <a:t> </a:t>
            </a:r>
            <a:r>
              <a:rPr lang="de-DE" i="1" dirty="0" err="1"/>
              <a:t>plans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product</a:t>
            </a:r>
            <a:r>
              <a:rPr lang="de-DE" i="1" dirty="0"/>
              <a:t> </a:t>
            </a:r>
            <a:r>
              <a:rPr lang="de-DE" i="1" dirty="0" err="1"/>
              <a:t>development</a:t>
            </a:r>
            <a:endParaRPr lang="de-DE" i="1" dirty="0"/>
          </a:p>
          <a:p>
            <a:r>
              <a:rPr lang="de-DE" i="1" dirty="0" err="1"/>
              <a:t>Present</a:t>
            </a:r>
            <a:r>
              <a:rPr lang="de-DE" i="1" dirty="0"/>
              <a:t> </a:t>
            </a:r>
            <a:r>
              <a:rPr lang="de-DE" i="1" dirty="0" err="1"/>
              <a:t>how</a:t>
            </a:r>
            <a:r>
              <a:rPr lang="de-DE" i="1" dirty="0"/>
              <a:t> </a:t>
            </a:r>
            <a:r>
              <a:rPr lang="de-DE" i="1" dirty="0" err="1"/>
              <a:t>you</a:t>
            </a:r>
            <a:r>
              <a:rPr lang="de-DE" i="1" dirty="0"/>
              <a:t> </a:t>
            </a:r>
            <a:r>
              <a:rPr lang="de-DE" i="1" dirty="0" err="1"/>
              <a:t>envision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„</a:t>
            </a:r>
            <a:r>
              <a:rPr lang="de-DE" i="1" dirty="0" err="1"/>
              <a:t>finished</a:t>
            </a:r>
            <a:r>
              <a:rPr lang="de-DE" i="1" dirty="0"/>
              <a:t>“ </a:t>
            </a:r>
            <a:r>
              <a:rPr lang="de-DE" i="1" dirty="0" err="1"/>
              <a:t>product</a:t>
            </a:r>
            <a:endParaRPr lang="de-DE" i="1" dirty="0"/>
          </a:p>
          <a:p>
            <a:r>
              <a:rPr lang="de-DE" i="1" dirty="0"/>
              <a:t>Clarify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usage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funding</a:t>
            </a:r>
            <a:r>
              <a:rPr lang="de-DE" i="1" dirty="0"/>
              <a:t> per </a:t>
            </a:r>
            <a:r>
              <a:rPr lang="de-DE" i="1" dirty="0" err="1"/>
              <a:t>milestone</a:t>
            </a:r>
            <a:endParaRPr lang="de-DE" i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D9664B-ABB6-4B46-B514-977752D9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00EDFD7-F2DF-4D13-A92C-62AF007A3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158372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59863-1D3E-46CC-AEC7-39C19906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Team and Background / </a:t>
            </a:r>
            <a:r>
              <a:rPr lang="de-DE" dirty="0" err="1"/>
              <a:t>Competencies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107279-F753-42E8-A3B5-C7D4A4D8A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Present your team </a:t>
            </a:r>
          </a:p>
          <a:p>
            <a:r>
              <a:rPr lang="en-GB" i="1" dirty="0"/>
              <a:t>Show which competencies you each bring to the project</a:t>
            </a:r>
          </a:p>
          <a:p>
            <a:r>
              <a:rPr lang="en-GB" i="1" dirty="0"/>
              <a:t>Show your backgrounds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076AAD-75F4-4E98-9C26-6EED9619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8754401-655A-461B-B07B-105F24DF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045178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16995-1D9C-4252-80AE-B14F5C427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CAP Table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621E34-683D-4930-AF69-AF73630A6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879921"/>
          </a:xfrm>
        </p:spPr>
        <p:txBody>
          <a:bodyPr/>
          <a:lstStyle/>
          <a:p>
            <a:r>
              <a:rPr lang="en-GB" dirty="0"/>
              <a:t>Please give us an overview of your shareholder structure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4E2158-E692-4955-9062-AF5BE226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25BD3F-A205-460D-8F2C-A95C2EF1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13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C611C38C-E3CF-4C04-9DA7-1D242B177F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468285"/>
              </p:ext>
            </p:extLst>
          </p:nvPr>
        </p:nvGraphicFramePr>
        <p:xfrm>
          <a:off x="838200" y="3429000"/>
          <a:ext cx="10275276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955">
                  <a:extLst>
                    <a:ext uri="{9D8B030D-6E8A-4147-A177-3AD203B41FA5}">
                      <a16:colId xmlns:a16="http://schemas.microsoft.com/office/drawing/2014/main" val="1908514827"/>
                    </a:ext>
                  </a:extLst>
                </a:gridCol>
                <a:gridCol w="2530229">
                  <a:extLst>
                    <a:ext uri="{9D8B030D-6E8A-4147-A177-3AD203B41FA5}">
                      <a16:colId xmlns:a16="http://schemas.microsoft.com/office/drawing/2014/main" val="3996542616"/>
                    </a:ext>
                  </a:extLst>
                </a:gridCol>
                <a:gridCol w="3425092">
                  <a:extLst>
                    <a:ext uri="{9D8B030D-6E8A-4147-A177-3AD203B41FA5}">
                      <a16:colId xmlns:a16="http://schemas.microsoft.com/office/drawing/2014/main" val="1129268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Shareholder</a:t>
                      </a:r>
                      <a:br>
                        <a:rPr lang="en-GB" noProof="0" dirty="0"/>
                      </a:br>
                      <a:r>
                        <a:rPr lang="en-GB" sz="1600" b="0" noProof="0" dirty="0"/>
                        <a:t>natural person or company </a:t>
                      </a:r>
                      <a:endParaRPr lang="en-GB" b="0" noProof="0" dirty="0"/>
                    </a:p>
                  </a:txBody>
                  <a:tcPr>
                    <a:solidFill>
                      <a:srgbClr val="D2031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Capital </a:t>
                      </a:r>
                    </a:p>
                  </a:txBody>
                  <a:tcPr>
                    <a:solidFill>
                      <a:srgbClr val="D2031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Shares % </a:t>
                      </a:r>
                    </a:p>
                  </a:txBody>
                  <a:tcPr>
                    <a:solidFill>
                      <a:srgbClr val="D2031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632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solidFill>
                      <a:srgbClr val="D0CF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solidFill>
                      <a:srgbClr val="D0CF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solidFill>
                      <a:srgbClr val="D0C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9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93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solidFill>
                      <a:srgbClr val="D0CF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>
                    <a:solidFill>
                      <a:srgbClr val="D0CF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>
                    <a:solidFill>
                      <a:srgbClr val="D0C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90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25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3BB84-8417-467B-ABB9-9E90C789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and Usage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0368CE-80A4-4BA4-AA37-5FA330C2D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4999892" cy="381896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900" dirty="0"/>
              <a:t>The template gives you an overview of the slides and topics we expect you to address in the pitch. </a:t>
            </a:r>
            <a:br>
              <a:rPr lang="en-GB" sz="1900" dirty="0"/>
            </a:br>
            <a:r>
              <a:rPr lang="en-GB" sz="1900" dirty="0"/>
              <a:t>You are welcome to use your own CI for the application. If you do so please ensure that the mentioned content is integrated.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900" dirty="0"/>
              <a:t>If you use this slide deck, please ensure that the general information are deleted.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900" dirty="0"/>
              <a:t>The presentation </a:t>
            </a:r>
            <a:r>
              <a:rPr lang="en-GB" sz="1900" b="1" dirty="0"/>
              <a:t>must not have more than these 13 slides</a:t>
            </a:r>
            <a:r>
              <a:rPr lang="en-GB" sz="19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GB" sz="19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772884-97EC-49F5-8071-54B2245E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8CE676-5280-4930-AB69-FF90299D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AAEC5C4B-7E90-47C2-8971-20FE5EC0FE07}"/>
              </a:ext>
            </a:extLst>
          </p:cNvPr>
          <p:cNvSpPr txBox="1">
            <a:spLocks/>
          </p:cNvSpPr>
          <p:nvPr/>
        </p:nvSpPr>
        <p:spPr>
          <a:xfrm>
            <a:off x="6353907" y="2250140"/>
            <a:ext cx="4999892" cy="396309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2031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Source Sans Pro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2031D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Source Sans Pro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2031D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Source Sans Pro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2031D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ource Sans Pro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2031D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ource Sans Pro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sz="2000" b="1" dirty="0"/>
              <a:t>Content Overview: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Title, company name and date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Problem / Opportunity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Solution and value proposition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err="1"/>
              <a:t>Protoype</a:t>
            </a:r>
            <a:r>
              <a:rPr lang="en-GB" sz="2000" dirty="0"/>
              <a:t> / Product demonstration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Product journey / technical details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Reference to the innovation strategy Bremen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Business model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Market share and growth / potential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Competitors and core USP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Roadmap: successes so far &amp; next steps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Usage of </a:t>
            </a:r>
            <a:r>
              <a:rPr lang="en-GB" sz="2000"/>
              <a:t>funding and </a:t>
            </a:r>
            <a:r>
              <a:rPr lang="en-GB" sz="2000" dirty="0"/>
              <a:t>milestones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Team and background / competencies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CAP table</a:t>
            </a:r>
          </a:p>
        </p:txBody>
      </p:sp>
    </p:spTree>
    <p:extLst>
      <p:ext uri="{BB962C8B-B14F-4D97-AF65-F5344CB8AC3E}">
        <p14:creationId xmlns:p14="http://schemas.microsoft.com/office/powerpoint/2010/main" val="64156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23D79-45ED-41CA-8A75-E525B2092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&lt;Company </a:t>
            </a:r>
            <a:r>
              <a:rPr lang="de-DE" dirty="0" err="1"/>
              <a:t>name</a:t>
            </a:r>
            <a:r>
              <a:rPr lang="de-DE" dirty="0"/>
              <a:t>&gt;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1A8A680-CF38-4C21-85A5-94EB9B9982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Tagline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721109-15CE-4765-9155-830BB49A9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94D-AD97-4B20-8495-AF05490024F0}" type="datetime1">
              <a:rPr lang="de-DE" smtClean="0"/>
              <a:t>22.07.2024</a:t>
            </a:fld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4F93463-2C19-49F1-8336-EB0B7DEE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8986448-954F-4619-9BC3-A934B331462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42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336A3-385E-4107-A9FF-C7ED92EF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 / </a:t>
            </a:r>
            <a:r>
              <a:rPr lang="de-DE" dirty="0" err="1"/>
              <a:t>Opportunity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1F6AC1-A124-46FE-A6DE-81D4DFE2B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818965"/>
          </a:xfrm>
        </p:spPr>
        <p:txBody>
          <a:bodyPr/>
          <a:lstStyle/>
          <a:p>
            <a:r>
              <a:rPr lang="en-GB" i="1" dirty="0"/>
              <a:t>Define the core problem you are tackling</a:t>
            </a:r>
          </a:p>
          <a:p>
            <a:r>
              <a:rPr lang="en-GB" i="1" dirty="0"/>
              <a:t>Show the relevance of the problem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18206C-E8B5-4402-A63F-026C590EF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3C622F-10E6-4FD9-9790-D8E03C1D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71549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28342-AE87-4B52-B98F-E4D5FF67B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Solution and Value Proposition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B7440F-1E14-4FDC-91B0-C118BC6D4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Explain your solution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ED2561-E571-4A61-896C-195FFBC3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DBA3534-AFE3-4A16-A11E-C1A393FFE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7187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0BFFF-671A-46DA-8079-C7A746FBC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Prototype/ </a:t>
            </a:r>
            <a:r>
              <a:rPr lang="de-DE" dirty="0" err="1"/>
              <a:t>Product</a:t>
            </a:r>
            <a:r>
              <a:rPr lang="de-DE" dirty="0"/>
              <a:t> Demonstration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8BCE69-09AF-4346-9B4A-4D7144C8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Please show us your prototype or a short demonstration of </a:t>
            </a:r>
            <a:r>
              <a:rPr lang="en-US" i="1"/>
              <a:t>your product</a:t>
            </a:r>
          </a:p>
          <a:p>
            <a:r>
              <a:rPr lang="en-US" i="1"/>
              <a:t>Include </a:t>
            </a:r>
            <a:r>
              <a:rPr lang="en-US" i="1" dirty="0"/>
              <a:t>the core value proposition</a:t>
            </a:r>
            <a:endParaRPr lang="de-DE" i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85E76-2BCA-4AD1-88B6-71A6395C2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E9204D-42E7-4099-8132-4B246665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64001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5F1F8E-AD52-4446-A10A-3A1CF458B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Product</a:t>
            </a:r>
            <a:r>
              <a:rPr lang="de-DE" dirty="0"/>
              <a:t> Journey / </a:t>
            </a:r>
            <a:r>
              <a:rPr lang="de-DE" dirty="0" err="1"/>
              <a:t>technical</a:t>
            </a:r>
            <a:r>
              <a:rPr lang="de-DE" dirty="0"/>
              <a:t> </a:t>
            </a:r>
            <a:r>
              <a:rPr lang="de-DE" dirty="0" err="1"/>
              <a:t>details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DAA6AE-8441-4ED5-BBDD-407E6D06A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Explain the customer journey or go into the technical details</a:t>
            </a:r>
          </a:p>
          <a:p>
            <a:r>
              <a:rPr lang="en-GB" i="1" dirty="0"/>
              <a:t>Explain your solution more detailed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E6A412-30A2-4C3F-8C9F-A6A68D3FA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A8307F-B54E-4E9B-ACA9-9BE6A7D52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82779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AD6D9-3267-4B66-8395-16F58ABCA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Reference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innovation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B15B8D-C1EB-4721-876A-4BD3951B2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sz="1800" i="1" dirty="0"/>
              <a:t>Show your contribution to the key technologies and/or industries of the innovation strategy </a:t>
            </a:r>
          </a:p>
          <a:p>
            <a:pPr>
              <a:lnSpc>
                <a:spcPct val="150000"/>
              </a:lnSpc>
            </a:pPr>
            <a:r>
              <a:rPr lang="en-GB" sz="1800" i="1" dirty="0"/>
              <a:t>The key industries are: </a:t>
            </a:r>
            <a:br>
              <a:rPr lang="en-GB" sz="1800" i="1" dirty="0"/>
            </a:br>
            <a:r>
              <a:rPr lang="en-GB" sz="1800" i="1" dirty="0"/>
              <a:t>Aerospace, automotive, maritime economics, logistics, Food and beverage industry, renewable energy industry/wind energy, healthcare industry, environmental technology, cultural and creative industries, steel industry, mechanical engineering and construction industries.</a:t>
            </a:r>
          </a:p>
          <a:p>
            <a:pPr>
              <a:lnSpc>
                <a:spcPct val="150000"/>
              </a:lnSpc>
            </a:pPr>
            <a:r>
              <a:rPr lang="en-GB" sz="1800" i="1" dirty="0"/>
              <a:t>The key technologies are: </a:t>
            </a:r>
            <a:br>
              <a:rPr lang="en-GB" sz="1800" i="1" dirty="0"/>
            </a:br>
            <a:r>
              <a:rPr lang="en-GB" sz="1800" i="1" dirty="0"/>
              <a:t>Digitalization and artificial intelligence; metrology and simulation, biotechnology, autonomous systems and robotics, hydrogen technologies, new forms of work and organization, lightweight construction and additive manufacturing.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43474A-BED8-407B-98C3-27F6F622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49BC5B-9DDB-49E1-BAAC-12C8E6171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4368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F8E54-1BDD-4697-84B5-C96FDBC5F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Model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5EEFAF-9C34-49B8-86E6-306F8072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Define your revenue streams </a:t>
            </a:r>
          </a:p>
          <a:p>
            <a:r>
              <a:rPr lang="en-GB" i="1" dirty="0"/>
              <a:t>Who pays how much for which product </a:t>
            </a:r>
          </a:p>
          <a:p>
            <a:pPr marL="0" indent="0">
              <a:buNone/>
            </a:pPr>
            <a:endParaRPr lang="en-GB" i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D56393-E2E7-4F70-B7E6-17C5BCD7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9FD5-ACF6-4C6C-A56D-FD6CF19C60B7}" type="datetime1">
              <a:rPr lang="de-DE" smtClean="0"/>
              <a:t>22.07.2024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B48180-3990-42C1-9A69-DFE4B2FC5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775211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_Präsi_STH.pptx" id="{C15A68CB-3E19-4DC1-88AB-9D7332D78BBD}" vid="{D185C026-17B1-4E68-9D9E-AD4ECA26A61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Master_Präsi_STH</Template>
  <TotalTime>0</TotalTime>
  <Words>547</Words>
  <Application>Microsoft Office PowerPoint</Application>
  <PresentationFormat>Breitbild</PresentationFormat>
  <Paragraphs>97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Source Sans Pro</vt:lpstr>
      <vt:lpstr>Wingdings</vt:lpstr>
      <vt:lpstr>Office</vt:lpstr>
      <vt:lpstr>Pitch Deck Template</vt:lpstr>
      <vt:lpstr>Introduction and Usage </vt:lpstr>
      <vt:lpstr>&lt;Company name&gt;</vt:lpstr>
      <vt:lpstr>Problem / Opportunity </vt:lpstr>
      <vt:lpstr>Solution and Value Proposition</vt:lpstr>
      <vt:lpstr>Prototype/ Product Demonstration </vt:lpstr>
      <vt:lpstr>Product Journey / technical details</vt:lpstr>
      <vt:lpstr>Reference to the innovation strategy </vt:lpstr>
      <vt:lpstr>Business Model </vt:lpstr>
      <vt:lpstr>Market Share &amp; growth / potential</vt:lpstr>
      <vt:lpstr>Competitors &amp; Core USP</vt:lpstr>
      <vt:lpstr>Roadmap: successes so far and next steps</vt:lpstr>
      <vt:lpstr>Usage of funding &amp; milestones</vt:lpstr>
      <vt:lpstr>Team and Background / Competencies</vt:lpstr>
      <vt:lpstr>CAP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Veranstaltung</dc:title>
  <dc:creator>Tegtmeier, Rebekka</dc:creator>
  <cp:lastModifiedBy>Lanver, Julia</cp:lastModifiedBy>
  <cp:revision>42</cp:revision>
  <dcterms:created xsi:type="dcterms:W3CDTF">2023-02-06T09:05:43Z</dcterms:created>
  <dcterms:modified xsi:type="dcterms:W3CDTF">2024-07-22T13:40:45Z</dcterms:modified>
</cp:coreProperties>
</file>